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0"/>
  </p:notesMasterIdLst>
  <p:handoutMasterIdLst>
    <p:handoutMasterId r:id="rId31"/>
  </p:handoutMasterIdLst>
  <p:sldIdLst>
    <p:sldId id="769" r:id="rId7"/>
    <p:sldId id="1632" r:id="rId8"/>
    <p:sldId id="1592" r:id="rId9"/>
    <p:sldId id="1582" r:id="rId10"/>
    <p:sldId id="1594" r:id="rId11"/>
    <p:sldId id="1625" r:id="rId12"/>
    <p:sldId id="1589" r:id="rId13"/>
    <p:sldId id="1627" r:id="rId14"/>
    <p:sldId id="1626" r:id="rId15"/>
    <p:sldId id="1628" r:id="rId16"/>
    <p:sldId id="1602" r:id="rId17"/>
    <p:sldId id="1629" r:id="rId18"/>
    <p:sldId id="1608" r:id="rId19"/>
    <p:sldId id="1581" r:id="rId20"/>
    <p:sldId id="1565" r:id="rId21"/>
    <p:sldId id="1677" r:id="rId22"/>
    <p:sldId id="1679" r:id="rId23"/>
    <p:sldId id="1680" r:id="rId24"/>
    <p:sldId id="1584" r:id="rId25"/>
    <p:sldId id="1682" r:id="rId26"/>
    <p:sldId id="1681" r:id="rId27"/>
    <p:sldId id="1661" r:id="rId28"/>
    <p:sldId id="1587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hyperlink" Target="http://www.youtube.com/@neuromancer_Sci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NeuralDAEs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6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rgona.github.io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pply.interfolio.com/176542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jpeg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0" y="1765084"/>
            <a:ext cx="7531073" cy="544124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Optimization and Control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Unifying View</a:t>
            </a:r>
            <a:endParaRPr lang="en-US" sz="32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Department of Electrical and Computer Engineering (secondary)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893864" y="822282"/>
            <a:ext cx="7438749" cy="1683037"/>
          </a:xfrm>
          <a:prstGeom prst="rect">
            <a:avLst/>
          </a:prstGeom>
        </p:spPr>
      </p:pic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8392ADE-7893-FC67-FDD2-0342E3CA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1" y="169334"/>
            <a:ext cx="7047822" cy="483809"/>
          </a:xfrm>
        </p:spPr>
        <p:txBody>
          <a:bodyPr/>
          <a:lstStyle/>
          <a:p>
            <a:r>
              <a:rPr lang="en-US" sz="2000" dirty="0"/>
              <a:t>Learning to Model (L2M) Dynamical Systems</a:t>
            </a:r>
          </a:p>
        </p:txBody>
      </p:sp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1F7BBDC-5C0E-3BBA-2118-674C71E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1" y="169334"/>
            <a:ext cx="7047822" cy="483809"/>
          </a:xfrm>
        </p:spPr>
        <p:txBody>
          <a:bodyPr/>
          <a:lstStyle/>
          <a:p>
            <a:r>
              <a:rPr lang="en-US" sz="2000" dirty="0"/>
              <a:t>Learning to Model (L2M) Dynamical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B470F-6AD8-0B0E-AC06-39DCB2F51A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93864" y="822282"/>
            <a:ext cx="7438749" cy="16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72327" y="2773798"/>
            <a:ext cx="2420796" cy="18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44269" y="2745873"/>
            <a:ext cx="2728058" cy="2003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900385" y="2798575"/>
            <a:ext cx="2807575" cy="18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767191" y="819613"/>
            <a:ext cx="7502631" cy="1697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36EDC-9404-B265-AA63-6F05D8BA1671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7F17566-FC17-B094-08FB-F1BA779D8641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4D0E3-D68E-9A2E-4A7E-B84B968504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767191" y="819613"/>
            <a:ext cx="7502631" cy="169749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8970C8E4-0C43-78D6-BCBB-100CC336045E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Development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465407" y="3117874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9350" y="1467500"/>
            <a:ext cx="1326361" cy="1611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618642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73" y="1543329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2813642" y="3123394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025160" y="1548849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4304037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08" y="154605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1321" r="37513" b="31867"/>
          <a:stretch/>
        </p:blipFill>
        <p:spPr bwMode="auto">
          <a:xfrm>
            <a:off x="6127243" y="1515246"/>
            <a:ext cx="1405528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5829500" y="310248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5ACDA46C-8EBF-970E-AE42-4852A7A4F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109059" y="1505760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BD49C1-A91A-6A45-68A5-37FFD3A02CC4}"/>
              </a:ext>
            </a:extLst>
          </p:cNvPr>
          <p:cNvSpPr txBox="1"/>
          <p:nvPr/>
        </p:nvSpPr>
        <p:spPr>
          <a:xfrm>
            <a:off x="109059" y="313238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3C6E0-6AAE-7C58-44A7-EDB18D56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F58-E57B-8F17-8B0A-26A346A2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6D152-2900-AD2D-74B9-E02A091C416E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0CC6C-81F1-97CD-A180-BF4F097D1C78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1CFDF-2F27-36B2-54D1-07E0DC69FD95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1CFDF-2F27-36B2-54D1-07E0DC69F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588BD2C-513E-DF47-0564-6CACA1743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D23D83-D195-A7BA-FBF7-DD8FA1A34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0743FA-8059-DBBF-8F23-4F95706B9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D258B-FB8C-E53C-F732-F6223494F812}"/>
              </a:ext>
            </a:extLst>
          </p:cNvPr>
          <p:cNvSpPr/>
          <p:nvPr/>
        </p:nvSpPr>
        <p:spPr>
          <a:xfrm>
            <a:off x="5119226" y="912394"/>
            <a:ext cx="389910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5663864" y="345000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435281" y="916091"/>
            <a:ext cx="4560674" cy="2426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5628597" y="4540139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https://drgona.github.io/NeuralDAEs/</a:t>
            </a:r>
            <a:r>
              <a:rPr lang="en-US" sz="125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43784-A35B-8DF4-306D-FFEC1834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26" y="892252"/>
            <a:ext cx="3921377" cy="2176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C1714-0793-727B-ED0B-4B91F5EC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38" y="3482301"/>
            <a:ext cx="4060043" cy="1279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DDC10-C519-4E45-7332-411421E24E79}"/>
              </a:ext>
            </a:extLst>
          </p:cNvPr>
          <p:cNvSpPr txBox="1"/>
          <p:nvPr/>
        </p:nvSpPr>
        <p:spPr>
          <a:xfrm>
            <a:off x="406626" y="3204750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AC73-3731-1F4B-CDBE-CE208B5A2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FF16-DCF2-95AE-B334-3E47ECA8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6D6E4-34F3-D9E8-09D4-BDE76C156208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0E328-4D5B-C034-BEBD-B290510EB880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5D0AF-3FB5-B9E9-399D-BFF76352A9A5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5D0AF-3FB5-B9E9-399D-BFF76352A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F2CC7715-E110-A833-A620-60EC27603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780BD-11FF-5573-EC0B-9981E965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64150-D168-E402-1CAE-6F951C6A3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10A378-4DC1-7BD7-EA2F-B52597C29DAB}"/>
              </a:ext>
            </a:extLst>
          </p:cNvPr>
          <p:cNvSpPr/>
          <p:nvPr/>
        </p:nvSpPr>
        <p:spPr>
          <a:xfrm>
            <a:off x="498192" y="904253"/>
            <a:ext cx="389910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6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Authors of Learning to Optimize for Mixed-Integer Non-Linear Programming with Feasibility Guarantees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059415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4343471"/>
              <a:chOff x="658167" y="1759608"/>
              <a:chExt cx="10823923" cy="434347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4004916"/>
                <a:chOff x="3989908" y="1218706"/>
                <a:chExt cx="3548129" cy="462793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5"/>
                  <a:ext cx="3548129" cy="234732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 Engineering and the Ralph S. O’Connor Sustainable Energy Institute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1538EA-DA1E-69A5-AA8C-B7C6FC7B7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2205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4343471"/>
                <a:chOff x="3989910" y="1218706"/>
                <a:chExt cx="3827779" cy="501915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273854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SCALE AI Research Chair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Data-Driven Algorithms for Modern Supply Chains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52EAA8B-08B3-68AB-90E8-57DF817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639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2D7B0B-7CF5-5F25-2D1C-E5AAA4FFFE77}"/>
              </a:ext>
            </a:extLst>
          </p:cNvPr>
          <p:cNvSpPr txBox="1"/>
          <p:nvPr/>
        </p:nvSpPr>
        <p:spPr>
          <a:xfrm>
            <a:off x="272143" y="4723137"/>
            <a:ext cx="74545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 with Feasibility Guarantees,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23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>
              <a:spcBef>
                <a:spcPts val="2400"/>
              </a:spcBef>
            </a:pPr>
            <a:r>
              <a:rPr lang="en-US" sz="1600" b="1" dirty="0"/>
              <a:t>We are hiring!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348179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410892" y="924259"/>
            <a:ext cx="4653644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Differentiability and gradients conditioning</a:t>
            </a:r>
          </a:p>
          <a:p>
            <a:pPr lvl="1"/>
            <a:r>
              <a:rPr lang="en-US" sz="1600" dirty="0"/>
              <a:t>Offline pre-training vs online optimization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Unifying </a:t>
            </a:r>
            <a:r>
              <a:rPr lang="en-US" sz="1600" dirty="0" err="1"/>
              <a:t>SciML</a:t>
            </a:r>
            <a:r>
              <a:rPr lang="en-US" sz="1600" dirty="0"/>
              <a:t> theory and algorithms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r>
              <a:rPr lang="en-US" sz="1600" dirty="0"/>
              <a:t>Large-scale systems applications</a:t>
            </a:r>
          </a:p>
          <a:p>
            <a:r>
              <a:rPr lang="en-US" sz="1600" b="1" dirty="0"/>
              <a:t>Reach out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6135D-CD71-84B2-43A2-F47B63E71FA1}"/>
              </a:ext>
            </a:extLst>
          </p:cNvPr>
          <p:cNvSpPr txBox="1"/>
          <p:nvPr/>
        </p:nvSpPr>
        <p:spPr>
          <a:xfrm>
            <a:off x="5605704" y="3444369"/>
            <a:ext cx="2291645" cy="55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hlinkClick r:id="rId2"/>
              </a:rPr>
              <a:t>drgona.github.io/</a:t>
            </a:r>
            <a:r>
              <a:rPr lang="en-US" b="1" dirty="0"/>
              <a:t> </a:t>
            </a:r>
          </a:p>
        </p:txBody>
      </p:sp>
      <p:pic>
        <p:nvPicPr>
          <p:cNvPr id="12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60C21440-F6E0-D24E-23A6-D6F9D5F44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27142" y="4456509"/>
            <a:ext cx="2488973" cy="6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F24411DD-64DD-1957-37FF-7ED490F77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127" y="4192300"/>
            <a:ext cx="2147452" cy="9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FA4861-3962-5566-2E97-B02D50AE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82" y="4192300"/>
            <a:ext cx="2082443" cy="9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5E8A08-B27C-8714-1095-3A093F3619B9}"/>
              </a:ext>
            </a:extLst>
          </p:cNvPr>
          <p:cNvSpPr txBox="1"/>
          <p:nvPr/>
        </p:nvSpPr>
        <p:spPr>
          <a:xfrm>
            <a:off x="185927" y="367846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6"/>
              </a:rPr>
              <a:t>https://apply.interfolio.com/176542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479453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3178" y="894339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R. </a:t>
            </a:r>
            <a:r>
              <a:rPr lang="en-US" sz="1200" dirty="0" err="1"/>
              <a:t>Sambharya</a:t>
            </a:r>
            <a:r>
              <a:rPr lang="en-US" sz="1200" dirty="0"/>
              <a:t>, et al., Learning to warm-start fixed-point optimization algorithms, 2024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02634"/>
            <a:ext cx="8273143" cy="3581817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52C21CF9-79EC-9081-0AC2-F3802521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47945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77" y="169335"/>
            <a:ext cx="6009289" cy="588312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6585" y="949234"/>
            <a:ext cx="7443459" cy="13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5F34110-9AA9-EC31-C7FB-0BF79186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77" y="169335"/>
            <a:ext cx="6009289" cy="588312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0D7FC9-CCD0-2A55-DE7A-2F8A729C60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66585" y="949234"/>
            <a:ext cx="7443459" cy="13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1" y="169334"/>
            <a:ext cx="7047822" cy="48380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14251" y="805837"/>
            <a:ext cx="7563524" cy="17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107D5A9D-7221-1A24-61C6-F633F1CB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1" y="169334"/>
            <a:ext cx="7047822" cy="48380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9BF3B5-77AE-A241-5B64-7C291EEC99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013" t="48099" r="782" b="20295"/>
          <a:stretch/>
        </p:blipFill>
        <p:spPr>
          <a:xfrm>
            <a:off x="814251" y="805837"/>
            <a:ext cx="7563524" cy="17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2753</TotalTime>
  <Words>1847</Words>
  <Application>Microsoft Office PowerPoint</Application>
  <PresentationFormat>On-screen Show (16:9)</PresentationFormat>
  <Paragraphs>225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Optimization and Control: a Unifying View</vt:lpstr>
      <vt:lpstr>Optimizing Complex Energy Systems is Hard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</vt:lpstr>
      <vt:lpstr>Learning to Model (L2M) Dynamical Systems</vt:lpstr>
      <vt:lpstr>PowerPoint Presentation</vt:lpstr>
      <vt:lpstr>PowerPoint Presentation</vt:lpstr>
      <vt:lpstr>NeuroMANCER Scientific Machine Learning Library</vt:lpstr>
      <vt:lpstr>NeuroMANCER Scientific Machine Learning Library</vt:lpstr>
      <vt:lpstr>NeuroMANCER Development Team</vt:lpstr>
      <vt:lpstr>Some Challenges  </vt:lpstr>
      <vt:lpstr>Some Challenges  </vt:lpstr>
      <vt:lpstr>Learning Neural Differential Algebraic Equations via Operator Splitting</vt:lpstr>
      <vt:lpstr>Authors of Learning Neural Differential Algebraic Equations via Operator Splitting</vt:lpstr>
      <vt:lpstr>Some Challenges  </vt:lpstr>
      <vt:lpstr>Authors of Learning to Optimize for Mixed-Integer Non-Linear Programming with Feasibility Guarantees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97</cp:revision>
  <dcterms:created xsi:type="dcterms:W3CDTF">2024-09-05T00:30:18Z</dcterms:created>
  <dcterms:modified xsi:type="dcterms:W3CDTF">2025-10-28T17:07:08Z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